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260" r:id="rId3"/>
    <p:sldId id="261" r:id="rId4"/>
    <p:sldId id="273" r:id="rId5"/>
    <p:sldId id="274" r:id="rId6"/>
    <p:sldId id="276" r:id="rId7"/>
    <p:sldId id="301" r:id="rId8"/>
    <p:sldId id="283" r:id="rId9"/>
    <p:sldId id="264" r:id="rId10"/>
    <p:sldId id="266" r:id="rId11"/>
    <p:sldId id="267" r:id="rId12"/>
    <p:sldId id="295" r:id="rId13"/>
    <p:sldId id="270" r:id="rId14"/>
    <p:sldId id="265" r:id="rId15"/>
    <p:sldId id="281" r:id="rId16"/>
    <p:sldId id="27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580" autoAdjust="0"/>
    <p:restoredTop sz="86410" autoAdjust="0"/>
  </p:normalViewPr>
  <p:slideViewPr>
    <p:cSldViewPr>
      <p:cViewPr varScale="1">
        <p:scale>
          <a:sx n="47" d="100"/>
          <a:sy n="47" d="100"/>
        </p:scale>
        <p:origin x="-11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-1 h 64000"/>
                <a:gd name="T2" fmla="*/ 3 w 64000"/>
                <a:gd name="T3" fmla="*/ 0 h 64000"/>
                <a:gd name="T4" fmla="*/ 2 w 64000"/>
                <a:gd name="T5" fmla="*/ 1 h 64000"/>
                <a:gd name="T6" fmla="*/ 2 w 64000"/>
                <a:gd name="T7" fmla="*/ 1 h 64000"/>
                <a:gd name="T8" fmla="*/ 2 w 64000"/>
                <a:gd name="T9" fmla="*/ 1 h 64000"/>
                <a:gd name="T10" fmla="*/ 2 w 64000"/>
                <a:gd name="T11" fmla="*/ 1 h 64000"/>
                <a:gd name="T12" fmla="*/ 2 w 64000"/>
                <a:gd name="T13" fmla="*/ -1 h 64000"/>
                <a:gd name="T14" fmla="*/ 2 w 64000"/>
                <a:gd name="T15" fmla="*/ -1 h 64000"/>
                <a:gd name="T16" fmla="*/ 2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-2 h 64000"/>
                <a:gd name="T2" fmla="*/ 4 w 64000"/>
                <a:gd name="T3" fmla="*/ 0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-2 h 64000"/>
                <a:gd name="T14" fmla="*/ 3 w 64000"/>
                <a:gd name="T15" fmla="*/ -2 h 64000"/>
                <a:gd name="T16" fmla="*/ 3 w 64000"/>
                <a:gd name="T17" fmla="*/ -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09ECA78-204B-47C6-8B2D-0E3BF4BC01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19578-355C-4F62-94D4-CD1878CA8A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E8F4-E579-4BBB-8020-408CF13F93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B84F5-4FED-4072-908E-036ACD595B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18BFE-F537-4F5B-B961-B25A822912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2D53A-53EA-4129-AE45-7D0D8E7E73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32173-59B8-4E17-B7C0-78619682A7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FFDFD-67A1-48A7-8EF4-9A3BB87745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F5042-CCB0-4B91-BCEA-19B15A90F0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44F4B-933C-46B3-B0AE-7B25993F5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41894-0B36-47CF-B78C-C7C655689F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58A43-AD78-4FAE-B7D6-6DC7237AF2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64257-9F3F-4926-835A-5C6ED285D8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-1 h 64000"/>
                <a:gd name="T2" fmla="*/ 4 w 64000"/>
                <a:gd name="T3" fmla="*/ 0 h 64000"/>
                <a:gd name="T4" fmla="*/ 3 w 64000"/>
                <a:gd name="T5" fmla="*/ 1 h 64000"/>
                <a:gd name="T6" fmla="*/ 3 w 64000"/>
                <a:gd name="T7" fmla="*/ 1 h 64000"/>
                <a:gd name="T8" fmla="*/ 3 w 64000"/>
                <a:gd name="T9" fmla="*/ 1 h 64000"/>
                <a:gd name="T10" fmla="*/ 3 w 64000"/>
                <a:gd name="T11" fmla="*/ 1 h 64000"/>
                <a:gd name="T12" fmla="*/ 3 w 64000"/>
                <a:gd name="T13" fmla="*/ -1 h 64000"/>
                <a:gd name="T14" fmla="*/ 3 w 64000"/>
                <a:gd name="T15" fmla="*/ -1 h 64000"/>
                <a:gd name="T16" fmla="*/ 3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-1 h 64000"/>
                <a:gd name="T2" fmla="*/ 2 w 64000"/>
                <a:gd name="T3" fmla="*/ 0 h 64000"/>
                <a:gd name="T4" fmla="*/ 1 w 64000"/>
                <a:gd name="T5" fmla="*/ 1 h 64000"/>
                <a:gd name="T6" fmla="*/ 1 w 64000"/>
                <a:gd name="T7" fmla="*/ 1 h 64000"/>
                <a:gd name="T8" fmla="*/ 1 w 64000"/>
                <a:gd name="T9" fmla="*/ 1 h 64000"/>
                <a:gd name="T10" fmla="*/ 1 w 64000"/>
                <a:gd name="T11" fmla="*/ 1 h 64000"/>
                <a:gd name="T12" fmla="*/ 1 w 64000"/>
                <a:gd name="T13" fmla="*/ -1 h 64000"/>
                <a:gd name="T14" fmla="*/ 1 w 64000"/>
                <a:gd name="T15" fmla="*/ -1 h 64000"/>
                <a:gd name="T16" fmla="*/ 1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939ECA-10E2-472F-B347-4959D72FD4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Program%20Files\Microsoft%20Office\Media\CntCD1\Photo1\j0289575.jpg" TargetMode="Externa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5" name="Picture 4" descr="j029770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50800"/>
            <a:ext cx="9144000" cy="6807200"/>
          </a:xfrm>
          <a:noFill/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09600" y="609600"/>
            <a:ext cx="40386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4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Energy: Forms and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Heat Energy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internal motion of the atoms is called heat energy, because moving particles produce heat.</a:t>
            </a:r>
          </a:p>
          <a:p>
            <a:pPr eaLnBrk="1" hangingPunct="1"/>
            <a:r>
              <a:rPr lang="en-US" altLang="en-US" smtClean="0"/>
              <a:t>Heat energy can be produced by friction.</a:t>
            </a:r>
          </a:p>
          <a:p>
            <a:pPr eaLnBrk="1" hangingPunct="1"/>
            <a:r>
              <a:rPr lang="en-US" altLang="en-US" smtClean="0"/>
              <a:t>Heat energy causes changes in temperature and phase of any form of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Chemical Energy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69187" cy="2287587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Chemical Energy is required to bond atoms together.</a:t>
            </a:r>
          </a:p>
          <a:p>
            <a:pPr eaLnBrk="1" hangingPunct="1"/>
            <a:r>
              <a:rPr lang="en-US" altLang="en-US" sz="3300" smtClean="0"/>
              <a:t>And when bonds are broken, energy is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Electromagnetic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80218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Light is a form of electromagnetic energy.</a:t>
            </a:r>
          </a:p>
          <a:p>
            <a:pPr eaLnBrk="1" hangingPunct="1"/>
            <a:r>
              <a:rPr lang="en-US" altLang="en-US" sz="2500" smtClean="0"/>
              <a:t>Each color of light (Roy G Bv) represents a different amount of electromagnetic energy.</a:t>
            </a:r>
          </a:p>
          <a:p>
            <a:pPr eaLnBrk="1" hangingPunct="1"/>
            <a:r>
              <a:rPr lang="en-US" altLang="en-US" sz="2500" smtClean="0"/>
              <a:t>Electromagnetic Energy is also carried by X-rays, radio waves, and laser light.</a:t>
            </a:r>
          </a:p>
        </p:txBody>
      </p:sp>
      <p:pic>
        <p:nvPicPr>
          <p:cNvPr id="9220" name="Picture 4" descr="j0346439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1752600"/>
            <a:ext cx="2286000" cy="2281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Energy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the nucleus splits (fission), nuclear energy is released in the form of heat energy and light energy.</a:t>
            </a:r>
          </a:p>
          <a:p>
            <a:pPr eaLnBrk="1" hangingPunct="1"/>
            <a:r>
              <a:rPr lang="en-US" altLang="en-US" smtClean="0"/>
              <a:t>Nuclear energy is also released when nuclei collide at high speeds and join (fuse).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Mechanical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935787" cy="1906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300" smtClean="0"/>
              <a:t>When work is done to an object, it acquires energy. The energy it acquires is known as mechanical energy.</a:t>
            </a:r>
          </a:p>
          <a:p>
            <a:pPr eaLnBrk="1" hangingPunct="1">
              <a:lnSpc>
                <a:spcPct val="90000"/>
              </a:lnSpc>
            </a:pPr>
            <a:endParaRPr lang="en-US" altLang="en-US" sz="3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can be changed from one form to another. Changes in the form of energy are called energy conversions.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Gravitational Potential Energy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Potential energy that is dependent on height is called gravitational potential energy.</a:t>
            </a:r>
          </a:p>
        </p:txBody>
      </p:sp>
      <p:pic>
        <p:nvPicPr>
          <p:cNvPr id="16388" name="Picture 6" descr="j01748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9688" y="1981200"/>
            <a:ext cx="3476625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Law of Conservation of Energy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can be neither created nor destroyed by ordinary means.</a:t>
            </a:r>
          </a:p>
          <a:p>
            <a:pPr lvl="1" eaLnBrk="1" hangingPunct="1"/>
            <a:r>
              <a:rPr lang="en-US" altLang="en-US" smtClean="0"/>
              <a:t>It can only be converted from one form to another.</a:t>
            </a:r>
          </a:p>
          <a:p>
            <a:pPr lvl="1" eaLnBrk="1" hangingPunct="1"/>
            <a:r>
              <a:rPr lang="en-US" altLang="en-US" smtClean="0"/>
              <a:t>If energy seems to disappear, then scientists look for it – leading to many important discoveries.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Law of Conservation of Energy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1905, Albert Einstein said that mass and energy can be converted into each other. </a:t>
            </a:r>
          </a:p>
          <a:p>
            <a:pPr eaLnBrk="1" hangingPunct="1"/>
            <a:r>
              <a:rPr lang="en-US" altLang="en-US" smtClean="0"/>
              <a:t>He showed that if matter is destroyed, energy is created, and if energy is destroyed mass is created.            </a:t>
            </a:r>
            <a:r>
              <a:rPr lang="en-US" altLang="en-US" sz="1700" smtClean="0"/>
              <a:t>2</a:t>
            </a:r>
          </a:p>
          <a:p>
            <a:pPr lvl="4" eaLnBrk="1" hangingPunct="1"/>
            <a:r>
              <a:rPr lang="en-US" altLang="en-US" sz="2900" smtClean="0"/>
              <a:t>E = MC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energy that it can be involved in so many different activities?</a:t>
            </a:r>
          </a:p>
          <a:p>
            <a:pPr lvl="1" eaLnBrk="1" hangingPunct="1"/>
            <a:r>
              <a:rPr lang="en-US" altLang="en-US" sz="2900" smtClean="0"/>
              <a:t>Energy can be defined as the ability to do work.</a:t>
            </a:r>
          </a:p>
          <a:p>
            <a:pPr lvl="1" eaLnBrk="1" hangingPunct="1"/>
            <a:r>
              <a:rPr lang="en-US" altLang="en-US" sz="2900" smtClean="0"/>
              <a:t>If an object or organism does work (exerts a force over a distance to move an object) the object or organism uses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Nature of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313613" cy="4114800"/>
          </a:xfrm>
        </p:spPr>
        <p:txBody>
          <a:bodyPr/>
          <a:lstStyle/>
          <a:p>
            <a:pPr eaLnBrk="1" hangingPunct="1"/>
            <a:r>
              <a:rPr lang="en-US" altLang="en-US" sz="3300" smtClean="0"/>
              <a:t>Because of the direct connection between energy and work, energy is measured in the same unit as work: joules (J).</a:t>
            </a:r>
          </a:p>
          <a:p>
            <a:pPr eaLnBrk="1" hangingPunct="1"/>
            <a:r>
              <a:rPr lang="en-US" altLang="en-US" sz="3300" smtClean="0"/>
              <a:t>In addition to using energy to do work, objects gain energy because work is being done on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States of Energy: </a:t>
            </a:r>
            <a:br>
              <a:rPr lang="en-US" altLang="en-US" sz="3200" smtClean="0"/>
            </a:br>
            <a:r>
              <a:rPr lang="en-US" altLang="en-US" sz="3200" smtClean="0"/>
              <a:t>Kinetic and Potential Energy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smtClean="0"/>
              <a:t>Kinetic Energy is the energy of motion.</a:t>
            </a:r>
          </a:p>
          <a:p>
            <a:pPr eaLnBrk="1" hangingPunct="1"/>
            <a:r>
              <a:rPr lang="en-US" altLang="en-US" sz="4500" smtClean="0"/>
              <a:t>Potential Energy is stored energy</a:t>
            </a:r>
            <a:r>
              <a:rPr lang="en-US" alt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Kinetic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energy of motion is called kinetic energy.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faster an object moves, the more kinetic energy it has.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greater the mass of a moving object, the more kinetic energy it has.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Kinetic energy depends on both mass and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 is stored energy.</a:t>
            </a:r>
          </a:p>
          <a:p>
            <a:pPr lvl="1" eaLnBrk="1" hangingPunct="1"/>
            <a:r>
              <a:rPr lang="en-US" altLang="en-US" smtClean="0"/>
              <a:t>Stored chemically in fuel, the nucleus of atom, and in foods.</a:t>
            </a:r>
          </a:p>
          <a:p>
            <a:pPr lvl="1" eaLnBrk="1" hangingPunct="1"/>
            <a:r>
              <a:rPr lang="en-US" altLang="en-US" smtClean="0"/>
              <a:t>Or stored because of the work done on it:</a:t>
            </a:r>
          </a:p>
          <a:p>
            <a:pPr lvl="2" eaLnBrk="1" hangingPunct="1"/>
            <a:r>
              <a:rPr lang="en-US" altLang="en-US" smtClean="0"/>
              <a:t>Stretching a rubber band.</a:t>
            </a:r>
          </a:p>
          <a:p>
            <a:pPr lvl="2" eaLnBrk="1" hangingPunct="1"/>
            <a:r>
              <a:rPr lang="en-US" altLang="en-US" smtClean="0"/>
              <a:t>Winding a watch.</a:t>
            </a:r>
          </a:p>
          <a:p>
            <a:pPr lvl="2" eaLnBrk="1" hangingPunct="1"/>
            <a:r>
              <a:rPr lang="en-US" altLang="en-US" smtClean="0"/>
              <a:t>Pulling back on a bow’s arrow.</a:t>
            </a:r>
          </a:p>
          <a:p>
            <a:pPr lvl="2" eaLnBrk="1" hangingPunct="1"/>
            <a:r>
              <a:rPr lang="en-US" altLang="en-US" smtClean="0"/>
              <a:t>Lifting a brick high in the air.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478587" cy="1754187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Energy that is stored due to being stretched or compressed is called elastic potential energy.</a:t>
            </a:r>
          </a:p>
          <a:p>
            <a:pPr lvl="1" eaLnBrk="1" hangingPunct="1"/>
            <a:endParaRPr lang="en-US" altLang="en-US" sz="2100" smtClean="0"/>
          </a:p>
        </p:txBody>
      </p:sp>
      <p:pic>
        <p:nvPicPr>
          <p:cNvPr id="81924" name="j0289575.jpg">
            <a:hlinkClick r:id="" action="ppaction://media"/>
          </p:cNvPr>
          <p:cNvPicPr>
            <a:picLocks noRot="1" noChangeAspect="1" noChangeArrowheads="1"/>
          </p:cNvPicPr>
          <p:nvPr>
            <p:ph sz="quarter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3429000"/>
            <a:ext cx="1587500" cy="1981200"/>
          </a:xfrm>
        </p:spPr>
      </p:pic>
      <p:pic>
        <p:nvPicPr>
          <p:cNvPr id="17413" name="Picture 6" descr="j0287339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53000" y="3429000"/>
            <a:ext cx="1792288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19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2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Kinetic vs. Potential Energy</a:t>
            </a:r>
          </a:p>
        </p:txBody>
      </p:sp>
      <p:pic>
        <p:nvPicPr>
          <p:cNvPr id="18435" name="Picture 4" descr="ce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0013" y="1827213"/>
            <a:ext cx="6975475" cy="3138487"/>
          </a:xfrm>
          <a:noFill/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At the point of maximum potential energy, the car has minimum kinetic energy.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Forms of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04018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The five main forms of energy are:</a:t>
            </a:r>
            <a:endParaRPr lang="en-US" altLang="en-US" sz="3300" smtClean="0"/>
          </a:p>
          <a:p>
            <a:pPr lvl="1" eaLnBrk="1" hangingPunct="1"/>
            <a:r>
              <a:rPr lang="en-US" altLang="en-US" sz="2900" smtClean="0"/>
              <a:t>Heat</a:t>
            </a:r>
          </a:p>
          <a:p>
            <a:pPr lvl="1" eaLnBrk="1" hangingPunct="1"/>
            <a:r>
              <a:rPr lang="en-US" altLang="en-US" sz="2900" smtClean="0"/>
              <a:t>Chemical</a:t>
            </a:r>
          </a:p>
          <a:p>
            <a:pPr lvl="1" eaLnBrk="1" hangingPunct="1"/>
            <a:r>
              <a:rPr lang="en-US" altLang="en-US" sz="2900" smtClean="0"/>
              <a:t>Electromagnetic</a:t>
            </a:r>
          </a:p>
          <a:p>
            <a:pPr lvl="1" eaLnBrk="1" hangingPunct="1"/>
            <a:r>
              <a:rPr lang="en-US" altLang="en-US" sz="2900" smtClean="0"/>
              <a:t>Nuclear</a:t>
            </a:r>
          </a:p>
          <a:p>
            <a:pPr lvl="1" eaLnBrk="1" hangingPunct="1"/>
            <a:r>
              <a:rPr lang="en-US" altLang="en-US" sz="2900" smtClean="0"/>
              <a:t>Mechanical</a:t>
            </a:r>
          </a:p>
        </p:txBody>
      </p:sp>
      <p:pic>
        <p:nvPicPr>
          <p:cNvPr id="6148" name="Picture 4" descr="j017830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2667000"/>
            <a:ext cx="1898650" cy="1855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811</TotalTime>
  <Words>582</Words>
  <Application>Microsoft Office PowerPoint</Application>
  <PresentationFormat>On-screen Show (4:3)</PresentationFormat>
  <Paragraphs>63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Eclipse</vt:lpstr>
      <vt:lpstr>Slide 1</vt:lpstr>
      <vt:lpstr>Nature of Energy</vt:lpstr>
      <vt:lpstr>Nature of Energy</vt:lpstr>
      <vt:lpstr>States of Energy:  Kinetic and Potential Energy</vt:lpstr>
      <vt:lpstr>Kinetic Energy</vt:lpstr>
      <vt:lpstr>Potential Energy</vt:lpstr>
      <vt:lpstr>Potential Energy</vt:lpstr>
      <vt:lpstr>Kinetic vs. Potential Energy</vt:lpstr>
      <vt:lpstr>Forms of Energy</vt:lpstr>
      <vt:lpstr>Heat Energy</vt:lpstr>
      <vt:lpstr>Chemical Energy</vt:lpstr>
      <vt:lpstr>Electromagnetic Energy</vt:lpstr>
      <vt:lpstr>Nuclear Energy</vt:lpstr>
      <vt:lpstr>Mechanical Energy</vt:lpstr>
      <vt:lpstr>Energy Conversion</vt:lpstr>
      <vt:lpstr>Gravitational Potential Energy</vt:lpstr>
      <vt:lpstr>The Law of Conservation of Energy</vt:lpstr>
      <vt:lpstr>Law of Conservation of Energy</vt:lpstr>
    </vt:vector>
  </TitlesOfParts>
  <Company>WJCC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Energy:</dc:title>
  <dc:creator>Vicki Lewis</dc:creator>
  <cp:lastModifiedBy>Ryan L Grace</cp:lastModifiedBy>
  <cp:revision>21</cp:revision>
  <dcterms:created xsi:type="dcterms:W3CDTF">2004-04-03T23:14:26Z</dcterms:created>
  <dcterms:modified xsi:type="dcterms:W3CDTF">2014-11-03T11:37:02Z</dcterms:modified>
</cp:coreProperties>
</file>